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0"/>
  </p:notesMasterIdLst>
  <p:sldIdLst>
    <p:sldId id="256" r:id="rId5"/>
    <p:sldId id="4320" r:id="rId6"/>
    <p:sldId id="4202" r:id="rId7"/>
    <p:sldId id="4359" r:id="rId8"/>
    <p:sldId id="433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0000"/>
    <a:srgbClr val="011F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5" autoAdjust="0"/>
    <p:restoredTop sz="94660"/>
  </p:normalViewPr>
  <p:slideViewPr>
    <p:cSldViewPr snapToGrid="0">
      <p:cViewPr varScale="1">
        <p:scale>
          <a:sx n="137" d="100"/>
          <a:sy n="137" d="100"/>
        </p:scale>
        <p:origin x="988" y="3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t Trask" userId="384e9559073622a4" providerId="LiveId" clId="{7DEDFA50-B91A-4309-8D76-79FFA19E0083}"/>
    <pc:docChg chg="custSel delSld modSld">
      <pc:chgData name="Nat Trask" userId="384e9559073622a4" providerId="LiveId" clId="{7DEDFA50-B91A-4309-8D76-79FFA19E0083}" dt="2025-08-26T13:44:33.442" v="108" actId="1076"/>
      <pc:docMkLst>
        <pc:docMk/>
      </pc:docMkLst>
      <pc:sldChg chg="delSp modSp mod">
        <pc:chgData name="Nat Trask" userId="384e9559073622a4" providerId="LiveId" clId="{7DEDFA50-B91A-4309-8D76-79FFA19E0083}" dt="2025-08-26T13:44:33.442" v="108" actId="1076"/>
        <pc:sldMkLst>
          <pc:docMk/>
          <pc:sldMk cId="1234467323" sldId="256"/>
        </pc:sldMkLst>
        <pc:spChg chg="mod">
          <ac:chgData name="Nat Trask" userId="384e9559073622a4" providerId="LiveId" clId="{7DEDFA50-B91A-4309-8D76-79FFA19E0083}" dt="2025-08-26T13:44:27.890" v="106" actId="1076"/>
          <ac:spMkLst>
            <pc:docMk/>
            <pc:sldMk cId="1234467323" sldId="256"/>
            <ac:spMk id="4" creationId="{E6EF4B42-EE17-2D7E-2B03-882B1C938772}"/>
          </ac:spMkLst>
        </pc:spChg>
        <pc:picChg chg="del">
          <ac:chgData name="Nat Trask" userId="384e9559073622a4" providerId="LiveId" clId="{7DEDFA50-B91A-4309-8D76-79FFA19E0083}" dt="2025-08-26T13:44:19.992" v="104" actId="478"/>
          <ac:picMkLst>
            <pc:docMk/>
            <pc:sldMk cId="1234467323" sldId="256"/>
            <ac:picMk id="2" creationId="{F4FA0E4B-287B-247C-5F7D-CD92F6EA9E65}"/>
          </ac:picMkLst>
        </pc:picChg>
        <pc:picChg chg="mod">
          <ac:chgData name="Nat Trask" userId="384e9559073622a4" providerId="LiveId" clId="{7DEDFA50-B91A-4309-8D76-79FFA19E0083}" dt="2025-08-26T13:44:33.442" v="108" actId="1076"/>
          <ac:picMkLst>
            <pc:docMk/>
            <pc:sldMk cId="1234467323" sldId="256"/>
            <ac:picMk id="7" creationId="{39AEA0B6-3E6B-B71F-2B8E-226785E3789A}"/>
          </ac:picMkLst>
        </pc:picChg>
        <pc:picChg chg="del">
          <ac:chgData name="Nat Trask" userId="384e9559073622a4" providerId="LiveId" clId="{7DEDFA50-B91A-4309-8D76-79FFA19E0083}" dt="2025-08-26T13:43:12.037" v="1" actId="478"/>
          <ac:picMkLst>
            <pc:docMk/>
            <pc:sldMk cId="1234467323" sldId="256"/>
            <ac:picMk id="4100" creationId="{45500C3D-D6D8-2518-08B5-3C2E7CEDF7C1}"/>
          </ac:picMkLst>
        </pc:picChg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2679484800" sldId="265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2949332976" sldId="267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1791663704" sldId="4208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805097172" sldId="4224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3777355260" sldId="4234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2240390665" sldId="4312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1314129005" sldId="4313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2888114161" sldId="4319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873863381" sldId="4330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3787473118" sldId="4333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3531567064" sldId="4339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1822739168" sldId="4340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3130936572" sldId="4342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4176855213" sldId="4343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3789255262" sldId="4347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3437117736" sldId="4348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1111866760" sldId="4349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4026205234" sldId="4350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3038678215" sldId="4351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1930593979" sldId="4352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3382954090" sldId="4353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843040176" sldId="4354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3861510604" sldId="4355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2671462607" sldId="4356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238668676" sldId="4357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2923320866" sldId="4358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131150893" sldId="4360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4083863278" sldId="4361"/>
        </pc:sldMkLst>
      </pc:sldChg>
      <pc:sldChg chg="del">
        <pc:chgData name="Nat Trask" userId="384e9559073622a4" providerId="LiveId" clId="{7DEDFA50-B91A-4309-8D76-79FFA19E0083}" dt="2025-08-26T13:43:07.817" v="0" actId="47"/>
        <pc:sldMkLst>
          <pc:docMk/>
          <pc:sldMk cId="1350360526" sldId="4362"/>
        </pc:sldMkLst>
      </pc:sldChg>
      <pc:sldMasterChg chg="delSldLayout">
        <pc:chgData name="Nat Trask" userId="384e9559073622a4" providerId="LiveId" clId="{7DEDFA50-B91A-4309-8D76-79FFA19E0083}" dt="2025-08-26T13:43:07.817" v="0" actId="47"/>
        <pc:sldMasterMkLst>
          <pc:docMk/>
          <pc:sldMasterMk cId="998493583" sldId="2147483648"/>
        </pc:sldMasterMkLst>
        <pc:sldLayoutChg chg="del">
          <pc:chgData name="Nat Trask" userId="384e9559073622a4" providerId="LiveId" clId="{7DEDFA50-B91A-4309-8D76-79FFA19E0083}" dt="2025-08-26T13:43:07.817" v="0" actId="47"/>
          <pc:sldLayoutMkLst>
            <pc:docMk/>
            <pc:sldMasterMk cId="998493583" sldId="2147483648"/>
            <pc:sldLayoutMk cId="1636402589" sldId="2147483661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2EE30B-A106-480B-B9C8-4FDB5B7D040A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15A8B5-C564-4A16-A543-DA68EFAD2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13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9B9440C-1295-9350-41A3-E27870504F64}"/>
              </a:ext>
            </a:extLst>
          </p:cNvPr>
          <p:cNvSpPr/>
          <p:nvPr userDrawn="1"/>
        </p:nvSpPr>
        <p:spPr>
          <a:xfrm>
            <a:off x="0" y="6521668"/>
            <a:ext cx="10204231" cy="336331"/>
          </a:xfrm>
          <a:prstGeom prst="rect">
            <a:avLst/>
          </a:prstGeom>
          <a:solidFill>
            <a:srgbClr val="011F5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B0BCBA59-9AB2-CD5A-AE2B-77840F79FC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02124"/>
            <a:ext cx="2743200" cy="365125"/>
          </a:xfrm>
          <a:prstGeom prst="rect">
            <a:avLst/>
          </a:prstGeom>
        </p:spPr>
        <p:txBody>
          <a:bodyPr/>
          <a:lstStyle/>
          <a:p>
            <a:fld id="{0F5D7E86-2095-49DD-9534-6F9A73FD01F1}" type="datetime1">
              <a:rPr lang="en-US" smtClean="0"/>
              <a:t>8/20/2025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419597-0D6D-5602-C4EF-03E36A62D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92642" y="650727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D793AB5-86D1-8147-234A-B27BAB67D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4"/>
            <a:ext cx="2743200" cy="365125"/>
          </a:xfrm>
          <a:prstGeom prst="rect">
            <a:avLst/>
          </a:prstGeom>
        </p:spPr>
        <p:txBody>
          <a:bodyPr/>
          <a:lstStyle/>
          <a:p>
            <a:fld id="{A1A6707E-744E-4E78-8A21-5E48420B6F0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2B8D4C-0792-BA49-5CB0-22AA9291C64B}"/>
              </a:ext>
            </a:extLst>
          </p:cNvPr>
          <p:cNvSpPr/>
          <p:nvPr userDrawn="1"/>
        </p:nvSpPr>
        <p:spPr>
          <a:xfrm>
            <a:off x="9480331" y="6521669"/>
            <a:ext cx="2711669" cy="336331"/>
          </a:xfrm>
          <a:prstGeom prst="rect">
            <a:avLst/>
          </a:prstGeom>
          <a:solidFill>
            <a:srgbClr val="97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964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ADB9E-D75F-561F-D0F4-C586279E3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3A5527-BAC2-979A-0475-270A56FDE4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C89A26-ACDC-9B95-A42A-1B807755B9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19E7DBD-1537-427C-A3C2-A80BFDDCEDA9}" type="datetime1">
              <a:rPr lang="en-US" smtClean="0"/>
              <a:t>8/20/2025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1790A8-2A40-37A0-2E0D-BF45F1792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05E7C-3190-5276-0111-F9A067114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A6707E-744E-4E78-8A21-5E48420B6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819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7EEFDF-5423-F97B-30DC-FE89714FA6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ADE5A3-17AF-3AB1-901A-CFBD2EA225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F5D484-9AF6-87B6-37D4-E7DDF240D4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6EDB22-CF19-429E-B676-1E058ABA0B2A}" type="datetime1">
              <a:rPr lang="en-US" smtClean="0"/>
              <a:t>8/20/2025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F2385E-FC2C-00DB-004D-ADD2F2160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CA07D9-479C-7324-1E01-F0939AC15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A6707E-744E-4E78-8A21-5E48420B6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0700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29733" y="6166934"/>
            <a:ext cx="2844800" cy="476250"/>
          </a:xfrm>
          <a:ln/>
        </p:spPr>
        <p:txBody>
          <a:bodyPr/>
          <a:lstStyle>
            <a:lvl1pPr>
              <a:defRPr>
                <a:latin typeface="Calibri"/>
                <a:cs typeface="Calibri"/>
              </a:defRPr>
            </a:lvl1pPr>
          </a:lstStyle>
          <a:p>
            <a:fld id="{C9CA6C2B-6061-6F46-BF6B-C0454CDDAB35}" type="datetime1">
              <a:rPr lang="en-US" smtClean="0"/>
              <a:pPr/>
              <a:t>8/20/2025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E55A7B-7854-E145-92D9-B491DF4BAE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4540" y="6519332"/>
            <a:ext cx="3860800" cy="2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83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D539783-EE89-92B0-3E93-F73332C9FE31}"/>
              </a:ext>
            </a:extLst>
          </p:cNvPr>
          <p:cNvSpPr/>
          <p:nvPr userDrawn="1"/>
        </p:nvSpPr>
        <p:spPr>
          <a:xfrm>
            <a:off x="0" y="6521668"/>
            <a:ext cx="10204231" cy="336331"/>
          </a:xfrm>
          <a:prstGeom prst="rect">
            <a:avLst/>
          </a:prstGeom>
          <a:solidFill>
            <a:srgbClr val="011F5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60F5D8-A6B0-1592-4915-8E4C9D6C3AE1}"/>
              </a:ext>
            </a:extLst>
          </p:cNvPr>
          <p:cNvSpPr/>
          <p:nvPr userDrawn="1"/>
        </p:nvSpPr>
        <p:spPr>
          <a:xfrm>
            <a:off x="9480331" y="6521669"/>
            <a:ext cx="2711669" cy="336331"/>
          </a:xfrm>
          <a:prstGeom prst="rect">
            <a:avLst/>
          </a:prstGeom>
          <a:solidFill>
            <a:srgbClr val="97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08E744-AD70-DE1A-6F16-DD1077369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A1A6707E-744E-4E78-8A21-5E48420B6F0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7CC34C-D4AF-FF6A-8E29-D50246202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0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E6A00D-E21C-22EE-27FC-48ED99C96D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15701"/>
            <a:ext cx="2743200" cy="365125"/>
          </a:xfrm>
          <a:prstGeom prst="rect">
            <a:avLst/>
          </a:prstGeom>
        </p:spPr>
        <p:txBody>
          <a:bodyPr/>
          <a:lstStyle/>
          <a:p>
            <a:fld id="{2A616D11-3496-4C11-B54D-7B160FC1FDB3}" type="datetime1">
              <a:rPr lang="en-US" smtClean="0"/>
              <a:t>8/20/2025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652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413A5-4FF5-C32C-2FAA-66CAD3B542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21997"/>
            <a:ext cx="2743200" cy="365125"/>
          </a:xfrm>
          <a:prstGeom prst="rect">
            <a:avLst/>
          </a:prstGeom>
        </p:spPr>
        <p:txBody>
          <a:bodyPr/>
          <a:lstStyle/>
          <a:p>
            <a:fld id="{B61C7B37-49D6-4ED0-9687-F2E016132632}" type="datetime1">
              <a:rPr lang="en-US" smtClean="0"/>
              <a:t>8/20/2025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76E173-C362-39A4-8047-11969AD6D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49414" y="6492874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0AC97-7FE7-228E-7D2A-A4F8FDAC7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93469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A1A6707E-744E-4E78-8A21-5E48420B6F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233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8CE8A-31DC-E158-82AC-9B2C90423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4C79B-683A-4C41-EAE6-14300D8AD2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C8ED00-031C-8F88-A435-25A5613F13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F148C8-255F-10CB-500B-CCC071EE70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D167EA-D8F6-44C9-B24C-6CFAF12AEB3A}" type="datetime1">
              <a:rPr lang="en-US" smtClean="0"/>
              <a:t>8/20/2025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B6B467-3F10-ED2E-7F90-5110CCC8B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245BD3-9C05-6D87-7C20-81C084562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A6707E-744E-4E78-8A21-5E48420B6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882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7A689-5AF9-C191-F105-EBF9FA280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C37907-A34E-521A-3C8C-F690092033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934640-6674-A8F9-B862-87F1615D9E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84CAC5-DAE4-6133-37FD-312863E2AB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40406B-0884-6FD6-7253-FF03203A54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0C323E-E770-A22D-D1CF-D70B49FA3B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6905C9-D908-485E-BFFF-4EA8ECAC1FE5}" type="datetime1">
              <a:rPr lang="en-US" smtClean="0"/>
              <a:t>8/20/2025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649129-9190-F9E0-DEF6-7E81D7E76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01FB9D-004A-6DD1-3E7D-8DE34EC86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A6707E-744E-4E78-8A21-5E48420B6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88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17C22-844D-2611-7754-0984262D2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06CAEE-B994-23FA-DD00-CDE05FA8B7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4D2287-CC13-4461-8013-39EFF1B42489}" type="datetime1">
              <a:rPr lang="en-US" smtClean="0"/>
              <a:t>8/20/2025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4CE269-2699-C850-CB62-5032563E1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53F6D3-250F-82C7-3B84-39CFC101A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A6707E-744E-4E78-8A21-5E48420B6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335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71578D-4886-336C-AEF2-5F718C8122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8DF42E8-D329-46E3-A4F8-FCFC719AFB79}" type="datetime1">
              <a:rPr lang="en-US" smtClean="0"/>
              <a:t>8/20/2025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122D83-9277-A24D-323E-F08BB2E77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1ADB21-033F-5C5B-9186-2970FD0ED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A6707E-744E-4E78-8A21-5E48420B6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352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29721-1C79-5253-46FF-FF8F470B0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70C5E-2D84-90C7-0391-A3ED2A103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8859D9-E9A2-2107-5F06-5F7043517E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72BF8F-65A3-B986-DA13-BC33943CFE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886D4F5-5985-4FE8-9DFD-008CDAF625F2}" type="datetime1">
              <a:rPr lang="en-US" smtClean="0"/>
              <a:t>8/20/2025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6E1B41-B97A-A76E-F1E8-2D172FE2A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15AE90-81D5-CB3C-3785-B418DABF1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A6707E-744E-4E78-8A21-5E48420B6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57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A1C0C-F939-9989-3588-F50240649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E17AFA-7EBD-BA3A-37B8-D457F048CC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8AEDF9-06CB-3673-9D51-1983E8913F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5E713-D817-9939-FF74-F7710C4021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B7632C6-2B57-443F-A6BF-3C50DDE28F09}" type="datetime1">
              <a:rPr lang="en-US" smtClean="0"/>
              <a:t>8/20/2025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F7F21E-226D-ED67-44ED-1CD930951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C09227-A190-ED9F-719D-A6530D083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A6707E-744E-4E78-8A21-5E48420B6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268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9EAD20A-31B9-D820-F461-5D5F6C810F2C}"/>
              </a:ext>
            </a:extLst>
          </p:cNvPr>
          <p:cNvSpPr/>
          <p:nvPr userDrawn="1"/>
        </p:nvSpPr>
        <p:spPr>
          <a:xfrm>
            <a:off x="0" y="6521668"/>
            <a:ext cx="10204231" cy="336331"/>
          </a:xfrm>
          <a:prstGeom prst="rect">
            <a:avLst/>
          </a:prstGeom>
          <a:solidFill>
            <a:srgbClr val="011F5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140DDB-7499-94E4-17B5-033F598ECA86}"/>
              </a:ext>
            </a:extLst>
          </p:cNvPr>
          <p:cNvSpPr/>
          <p:nvPr userDrawn="1"/>
        </p:nvSpPr>
        <p:spPr>
          <a:xfrm>
            <a:off x="9480331" y="6521669"/>
            <a:ext cx="2711669" cy="336331"/>
          </a:xfrm>
          <a:prstGeom prst="rect">
            <a:avLst/>
          </a:prstGeom>
          <a:solidFill>
            <a:srgbClr val="97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FDB7B143-4C36-2F71-86FC-CEDEF5396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92874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algn="r"/>
            <a:fld id="{A1A6707E-744E-4E78-8A21-5E48420B6F0A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5D640D1-BCE6-BD3D-994F-0DD6040785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15701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BCA501C-6711-9820-DC69-29F19F76B9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15701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F5EA022-2056-41DB-90B0-C237346B23EB}" type="datetime1">
              <a:rPr lang="en-US" smtClean="0"/>
              <a:t>8/20/2025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493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video" Target="https://www.youtube.com/embed/Q6fOlW-Y_Ss?feature=oembed" TargetMode="External"/><Relationship Id="rId7" Type="http://schemas.openxmlformats.org/officeDocument/2006/relationships/image" Target="../media/image4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6EF4B42-EE17-2D7E-2B03-882B1C938772}"/>
              </a:ext>
            </a:extLst>
          </p:cNvPr>
          <p:cNvSpPr txBox="1"/>
          <p:nvPr/>
        </p:nvSpPr>
        <p:spPr>
          <a:xfrm>
            <a:off x="206112" y="570354"/>
            <a:ext cx="1146962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solidFill>
                  <a:srgbClr val="002060"/>
                </a:solidFill>
                <a:latin typeface="-apple-system"/>
              </a:rPr>
              <a:t>Introduction to Scientific Computing</a:t>
            </a:r>
          </a:p>
          <a:p>
            <a:pPr algn="r"/>
            <a:r>
              <a:rPr lang="en-US" sz="2400" b="1" dirty="0">
                <a:solidFill>
                  <a:srgbClr val="002060"/>
                </a:solidFill>
                <a:latin typeface="-apple-system"/>
              </a:rPr>
              <a:t>ENGR1050 – Lecture 1</a:t>
            </a:r>
          </a:p>
          <a:p>
            <a:pPr algn="r"/>
            <a:r>
              <a:rPr lang="en-US" sz="2400" b="1" dirty="0">
                <a:solidFill>
                  <a:srgbClr val="002060"/>
                </a:solidFill>
                <a:latin typeface="-apple-system"/>
              </a:rPr>
              <a:t>Fall 2025</a:t>
            </a:r>
            <a:endParaRPr lang="en-US" sz="4000" b="1" dirty="0">
              <a:solidFill>
                <a:srgbClr val="C00000"/>
              </a:solidFill>
            </a:endParaRPr>
          </a:p>
          <a:p>
            <a:pPr algn="r"/>
            <a:r>
              <a:rPr lang="en-US" sz="2400" b="1" dirty="0">
                <a:solidFill>
                  <a:srgbClr val="C00000"/>
                </a:solidFill>
              </a:rPr>
              <a:t>Nat Trask</a:t>
            </a:r>
          </a:p>
          <a:p>
            <a:pPr algn="r"/>
            <a:r>
              <a:rPr lang="en-US" sz="2400" b="1" dirty="0">
                <a:solidFill>
                  <a:srgbClr val="C00000"/>
                </a:solidFill>
              </a:rPr>
              <a:t>University of Pennsylvania</a:t>
            </a:r>
          </a:p>
          <a:p>
            <a:pPr algn="just"/>
            <a:endParaRPr lang="en-US" sz="4000" b="1" dirty="0">
              <a:solidFill>
                <a:srgbClr val="C00000"/>
              </a:solidFill>
            </a:endParaRPr>
          </a:p>
        </p:txBody>
      </p:sp>
      <p:pic>
        <p:nvPicPr>
          <p:cNvPr id="7" name="Picture 2" descr="Download Penn Logos | Penn Brand Standards">
            <a:extLst>
              <a:ext uri="{FF2B5EF4-FFF2-40B4-BE49-F238E27FC236}">
                <a16:creationId xmlns:a16="http://schemas.microsoft.com/office/drawing/2014/main" id="{39AEA0B6-3E6B-B71F-2B8E-226785E378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251" y="4947972"/>
            <a:ext cx="2314219" cy="1543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467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EC4981D-56C3-59A7-1FD3-C4A3FADAB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6707E-744E-4E78-8A21-5E48420B6F0A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7D3D31B-4E7A-907A-882C-AE3647CD7B18}"/>
              </a:ext>
            </a:extLst>
          </p:cNvPr>
          <p:cNvSpPr>
            <a:spLocks noGrp="1"/>
          </p:cNvSpPr>
          <p:nvPr/>
        </p:nvSpPr>
        <p:spPr bwMode="auto">
          <a:xfrm>
            <a:off x="163235" y="-136361"/>
            <a:ext cx="11072323" cy="99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rgbClr val="102E54"/>
                </a:solidFill>
                <a:latin typeface="Calibri"/>
                <a:ea typeface="ＭＳ Ｐゴシック" charset="-128"/>
                <a:cs typeface="Calibri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rgbClr val="102E54"/>
                </a:solidFill>
                <a:latin typeface="Calibri" charset="0"/>
                <a:ea typeface="ＭＳ Ｐゴシック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rgbClr val="102E54"/>
                </a:solidFill>
                <a:latin typeface="Calibri" charset="0"/>
                <a:ea typeface="ＭＳ Ｐゴシック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rgbClr val="102E54"/>
                </a:solidFill>
                <a:latin typeface="Calibri" charset="0"/>
                <a:ea typeface="ＭＳ Ｐゴシック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rgbClr val="102E54"/>
                </a:solidFill>
                <a:latin typeface="Calibri" charset="0"/>
                <a:ea typeface="ＭＳ Ｐゴシック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-112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-112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-112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-112" charset="0"/>
              </a:defRPr>
            </a:lvl9pPr>
          </a:lstStyle>
          <a:p>
            <a:r>
              <a:rPr lang="en-US" sz="2400" b="1" dirty="0"/>
              <a:t>Autoregressive models in state of the art AI4Science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906937-F09B-722F-5A07-F0B77014F7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439" y="3458022"/>
            <a:ext cx="3779462" cy="1186522"/>
          </a:xfrm>
          <a:prstGeom prst="rect">
            <a:avLst/>
          </a:prstGeom>
        </p:spPr>
      </p:pic>
      <p:pic>
        <p:nvPicPr>
          <p:cNvPr id="8" name="background">
            <a:hlinkClick r:id="" action="ppaction://media"/>
            <a:extLst>
              <a:ext uri="{FF2B5EF4-FFF2-40B4-BE49-F238E27FC236}">
                <a16:creationId xmlns:a16="http://schemas.microsoft.com/office/drawing/2014/main" id="{B3E38559-A52F-9A6F-9DE4-5BD6DA9BB9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51346" y="911392"/>
            <a:ext cx="3761209" cy="2507473"/>
          </a:xfrm>
          <a:prstGeom prst="rect">
            <a:avLst/>
          </a:prstGeom>
        </p:spPr>
      </p:pic>
      <p:pic>
        <p:nvPicPr>
          <p:cNvPr id="9" name="Online Media 8" title="A selection of GraphCast’s predictions rolling across 10 days">
            <a:hlinkClick r:id="" action="ppaction://media"/>
            <a:extLst>
              <a:ext uri="{FF2B5EF4-FFF2-40B4-BE49-F238E27FC236}">
                <a16:creationId xmlns:a16="http://schemas.microsoft.com/office/drawing/2014/main" id="{F5B7F1F8-26C6-77C9-B62A-4F02D35A2FA8}"/>
              </a:ext>
            </a:extLst>
          </p:cNvPr>
          <p:cNvPicPr>
            <a:picLocks noRot="1" noChangeAspect="1"/>
          </p:cNvPicPr>
          <p:nvPr>
            <a:videoFile r:link="rId3"/>
          </p:nvPr>
        </p:nvPicPr>
        <p:blipFill>
          <a:blip r:embed="rId7"/>
          <a:srcRect t="3711" b="3432"/>
          <a:stretch/>
        </p:blipFill>
        <p:spPr>
          <a:xfrm>
            <a:off x="4259191" y="1013497"/>
            <a:ext cx="3966669" cy="20810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1E3866D-176A-B57F-B00B-2643552CEC3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34803" y="3501626"/>
            <a:ext cx="3493000" cy="80202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8184600-6E31-909B-29F9-7AD04DBE5A7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03856" y="3418864"/>
            <a:ext cx="2710725" cy="900470"/>
          </a:xfrm>
          <a:prstGeom prst="rect">
            <a:avLst/>
          </a:prstGeom>
        </p:spPr>
      </p:pic>
      <p:pic>
        <p:nvPicPr>
          <p:cNvPr id="2050" name="Picture 2" descr="AlphaFold2: A high-level overview | AlphaFold">
            <a:extLst>
              <a:ext uri="{FF2B5EF4-FFF2-40B4-BE49-F238E27FC236}">
                <a16:creationId xmlns:a16="http://schemas.microsoft.com/office/drawing/2014/main" id="{3FA86437-B834-F469-8CCA-174F304A50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1" t="33559" r="8544" b="24815"/>
          <a:stretch/>
        </p:blipFill>
        <p:spPr bwMode="auto">
          <a:xfrm>
            <a:off x="8201071" y="1545020"/>
            <a:ext cx="3990929" cy="1091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96D2C15-B64C-7A4C-314C-E26E92B4062A}"/>
              </a:ext>
            </a:extLst>
          </p:cNvPr>
          <p:cNvSpPr txBox="1"/>
          <p:nvPr/>
        </p:nvSpPr>
        <p:spPr>
          <a:xfrm>
            <a:off x="2687968" y="4701102"/>
            <a:ext cx="745021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Dominant strategy: Physics-agnostic next token prediction of field data</a:t>
            </a:r>
          </a:p>
          <a:p>
            <a:pPr algn="ctr"/>
            <a:endParaRPr lang="en-US" b="1" dirty="0">
              <a:solidFill>
                <a:srgbClr val="C00000"/>
              </a:solidFill>
            </a:endParaRPr>
          </a:p>
          <a:p>
            <a:pPr algn="ctr"/>
            <a:r>
              <a:rPr lang="en-US" sz="2400" b="1" dirty="0">
                <a:solidFill>
                  <a:srgbClr val="C00000"/>
                </a:solidFill>
              </a:rPr>
              <a:t>Goal:</a:t>
            </a:r>
          </a:p>
          <a:p>
            <a:pPr algn="ctr"/>
            <a:r>
              <a:rPr lang="en-US" b="1" dirty="0">
                <a:solidFill>
                  <a:srgbClr val="C00000"/>
                </a:solidFill>
              </a:rPr>
              <a:t>Construct a </a:t>
            </a:r>
            <a:r>
              <a:rPr lang="en-US" b="1" dirty="0" err="1">
                <a:solidFill>
                  <a:srgbClr val="C00000"/>
                </a:solidFill>
              </a:rPr>
              <a:t>physics+geometry-based</a:t>
            </a:r>
            <a:r>
              <a:rPr lang="en-US" b="1" dirty="0">
                <a:solidFill>
                  <a:srgbClr val="C00000"/>
                </a:solidFill>
              </a:rPr>
              <a:t> framework to guarantee </a:t>
            </a:r>
          </a:p>
          <a:p>
            <a:pPr algn="ctr"/>
            <a:r>
              <a:rPr lang="en-US" sz="1800" b="1" dirty="0">
                <a:solidFill>
                  <a:srgbClr val="C00000"/>
                </a:solidFill>
              </a:rPr>
              <a:t>Physics + Uniform Stability</a:t>
            </a:r>
          </a:p>
        </p:txBody>
      </p:sp>
    </p:spTree>
    <p:extLst>
      <p:ext uri="{BB962C8B-B14F-4D97-AF65-F5344CB8AC3E}">
        <p14:creationId xmlns:p14="http://schemas.microsoft.com/office/powerpoint/2010/main" val="2710533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7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C3DE05-F159-E009-8D3C-797AB7293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5920" y="6492874"/>
            <a:ext cx="2743200" cy="365125"/>
          </a:xfrm>
        </p:spPr>
        <p:txBody>
          <a:bodyPr/>
          <a:lstStyle/>
          <a:p>
            <a:pPr algn="r"/>
            <a:fld id="{A5E55A7B-7854-E145-92D9-B491DF4BAE2D}" type="slidenum">
              <a:rPr lang="en-US" smtClean="0"/>
              <a:pPr algn="r"/>
              <a:t>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8C4562-1D6D-C0E4-74AD-4F973075D5E7}"/>
              </a:ext>
            </a:extLst>
          </p:cNvPr>
          <p:cNvSpPr txBox="1"/>
          <p:nvPr/>
        </p:nvSpPr>
        <p:spPr>
          <a:xfrm>
            <a:off x="271669" y="4708146"/>
            <a:ext cx="32912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Fusion reactor optimization</a:t>
            </a:r>
          </a:p>
          <a:p>
            <a:pPr algn="ctr"/>
            <a:r>
              <a:rPr lang="en-US" dirty="0"/>
              <a:t>Commercialization of complex geometry reactor designs</a:t>
            </a:r>
          </a:p>
          <a:p>
            <a:pPr algn="ctr"/>
            <a:r>
              <a:rPr lang="en-US" i="1" dirty="0"/>
              <a:t>Need exact handoff of conserved fluxes, </a:t>
            </a:r>
            <a:r>
              <a:rPr lang="en-US" i="1" dirty="0" err="1"/>
              <a:t>Hugoniot</a:t>
            </a:r>
            <a:r>
              <a:rPr lang="en-US" i="1" dirty="0"/>
              <a:t> relations, </a:t>
            </a:r>
          </a:p>
          <a:p>
            <a:pPr algn="ctr"/>
            <a:r>
              <a:rPr lang="en-US" i="1" dirty="0"/>
              <a:t>Gauge symmetries</a:t>
            </a:r>
          </a:p>
          <a:p>
            <a:pPr algn="ctr"/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5EAF4EE3-9AC7-EE9B-113E-0C49B01F5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2880" y="0"/>
            <a:ext cx="0" cy="0"/>
          </a:xfrm>
        </p:spPr>
        <p:txBody>
          <a:bodyPr/>
          <a:lstStyle/>
          <a:p>
            <a:r>
              <a:rPr lang="en-US"/>
              <a:t> </a:t>
            </a:r>
            <a:br>
              <a:rPr lang="en-US"/>
            </a:br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502B556-6339-6CB6-4F69-514383506A41}"/>
              </a:ext>
            </a:extLst>
          </p:cNvPr>
          <p:cNvSpPr>
            <a:spLocks noGrp="1"/>
          </p:cNvSpPr>
          <p:nvPr/>
        </p:nvSpPr>
        <p:spPr bwMode="auto">
          <a:xfrm>
            <a:off x="135058" y="-227293"/>
            <a:ext cx="9979572" cy="99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rgbClr val="102E54"/>
                </a:solidFill>
                <a:latin typeface="Calibri"/>
                <a:ea typeface="ＭＳ Ｐゴシック" charset="-128"/>
                <a:cs typeface="Calibri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rgbClr val="102E54"/>
                </a:solidFill>
                <a:latin typeface="Calibri" charset="0"/>
                <a:ea typeface="ＭＳ Ｐゴシック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rgbClr val="102E54"/>
                </a:solidFill>
                <a:latin typeface="Calibri" charset="0"/>
                <a:ea typeface="ＭＳ Ｐゴシック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rgbClr val="102E54"/>
                </a:solidFill>
                <a:latin typeface="Calibri" charset="0"/>
                <a:ea typeface="ＭＳ Ｐゴシック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rgbClr val="102E54"/>
                </a:solidFill>
                <a:latin typeface="Calibri" charset="0"/>
                <a:ea typeface="ＭＳ Ｐゴシック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-112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-112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-112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-112" charset="0"/>
              </a:defRPr>
            </a:lvl9pPr>
          </a:lstStyle>
          <a:p>
            <a:r>
              <a:rPr lang="en-US" dirty="0"/>
              <a:t>Digital twins direct from experiments: structure preservation requirements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1210-6A9D-5F58-0208-F59EF2D73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5198" y="2856804"/>
            <a:ext cx="2219048" cy="15244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1E7328B-4E45-562D-3621-52A58F27C1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853" y="924034"/>
            <a:ext cx="3621316" cy="337017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9F353EA-02CD-97C7-9F2E-C9380E6B50C5}"/>
              </a:ext>
            </a:extLst>
          </p:cNvPr>
          <p:cNvSpPr txBox="1"/>
          <p:nvPr/>
        </p:nvSpPr>
        <p:spPr>
          <a:xfrm>
            <a:off x="3790277" y="4722224"/>
            <a:ext cx="42456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Hypersonic metamaterial design</a:t>
            </a:r>
          </a:p>
          <a:p>
            <a:pPr algn="ctr"/>
            <a:r>
              <a:rPr lang="en-US" dirty="0"/>
              <a:t>Treat non-equilibrium physics in multiscale extreme physics processes</a:t>
            </a:r>
          </a:p>
          <a:p>
            <a:pPr algn="ctr"/>
            <a:r>
              <a:rPr lang="en-US" i="1" dirty="0"/>
              <a:t>Need exact mass transfer, non-equilibrium chemistry, fluctuation/dissipation balance </a:t>
            </a:r>
          </a:p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96AAF63-A142-8FAD-1A06-BE66FC6EA107}"/>
              </a:ext>
            </a:extLst>
          </p:cNvPr>
          <p:cNvSpPr txBox="1"/>
          <p:nvPr/>
        </p:nvSpPr>
        <p:spPr>
          <a:xfrm>
            <a:off x="8163441" y="4655230"/>
            <a:ext cx="384567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Data-driven fracture</a:t>
            </a:r>
          </a:p>
          <a:p>
            <a:pPr algn="ctr"/>
            <a:r>
              <a:rPr lang="en-US" dirty="0"/>
              <a:t>Homogenized mechanics for multiscale materials from experimental DIC</a:t>
            </a:r>
          </a:p>
          <a:p>
            <a:pPr algn="ctr"/>
            <a:r>
              <a:rPr lang="en-US" i="1" dirty="0"/>
              <a:t>Exactly balance strain, Griffiths fracture energy for rare events conditioned on mesoscale geometry</a:t>
            </a:r>
          </a:p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3C3A43-C364-6CC9-D93B-84A5C1E8D3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11"/>
          <a:stretch/>
        </p:blipFill>
        <p:spPr>
          <a:xfrm>
            <a:off x="3985562" y="910082"/>
            <a:ext cx="3718321" cy="18141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6D2C0C7-77C3-4F0E-7A6E-6ED2EB1AB4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8830" y="1003928"/>
            <a:ext cx="4190290" cy="3211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64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3EC5DB-D0D2-D844-4444-A055F1FEFB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38D07-6EC9-5956-A236-AED69C159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50B7F0-E018-CDEA-4D7A-80FBF1BF8341}"/>
              </a:ext>
            </a:extLst>
          </p:cNvPr>
          <p:cNvSpPr txBox="1"/>
          <p:nvPr/>
        </p:nvSpPr>
        <p:spPr>
          <a:xfrm>
            <a:off x="-539628" y="1706316"/>
            <a:ext cx="4415842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0" dirty="0">
                <a:solidFill>
                  <a:srgbClr val="002060"/>
                </a:solidFill>
                <a:effectLst/>
                <a:latin typeface="-apple-system"/>
              </a:rPr>
              <a:t>Tool 1</a:t>
            </a:r>
            <a:endParaRPr lang="en-US" sz="4000" b="1" dirty="0">
              <a:solidFill>
                <a:srgbClr val="C00000"/>
              </a:solidFill>
            </a:endParaRPr>
          </a:p>
          <a:p>
            <a:pPr algn="ctr"/>
            <a:r>
              <a:rPr lang="en-US" sz="2400" b="1" dirty="0">
                <a:solidFill>
                  <a:srgbClr val="C00000"/>
                </a:solidFill>
              </a:rPr>
              <a:t>Whitney forms</a:t>
            </a:r>
          </a:p>
          <a:p>
            <a:pPr algn="ctr"/>
            <a:endParaRPr lang="en-US" sz="4000" b="1" dirty="0">
              <a:solidFill>
                <a:srgbClr val="C00000"/>
              </a:solidFill>
            </a:endParaRP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96C9B9E2-3A0F-28F5-EAAE-7E105F0C9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4"/>
            <a:ext cx="2743200" cy="365125"/>
          </a:xfrm>
        </p:spPr>
        <p:txBody>
          <a:bodyPr/>
          <a:lstStyle/>
          <a:p>
            <a:pPr algn="r"/>
            <a:fld id="{A5E55A7B-7854-E145-92D9-B491DF4BAE2D}" type="slidenum">
              <a:rPr lang="en-US" smtClean="0"/>
              <a:pPr algn="r"/>
              <a:t>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7486BA-9488-9CF2-27BF-8CFADCCDC3B5}"/>
              </a:ext>
            </a:extLst>
          </p:cNvPr>
          <p:cNvSpPr txBox="1"/>
          <p:nvPr/>
        </p:nvSpPr>
        <p:spPr>
          <a:xfrm>
            <a:off x="3258096" y="1662336"/>
            <a:ext cx="441584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0" dirty="0">
                <a:solidFill>
                  <a:srgbClr val="002060"/>
                </a:solidFill>
                <a:effectLst/>
                <a:latin typeface="-apple-system"/>
              </a:rPr>
              <a:t>Tool 2</a:t>
            </a:r>
            <a:endParaRPr lang="en-US" sz="4000" b="1" dirty="0">
              <a:solidFill>
                <a:srgbClr val="C00000"/>
              </a:solidFill>
            </a:endParaRPr>
          </a:p>
          <a:p>
            <a:pPr algn="ctr"/>
            <a:r>
              <a:rPr lang="en-US" sz="2400" b="1" dirty="0" err="1">
                <a:solidFill>
                  <a:srgbClr val="C00000"/>
                </a:solidFill>
              </a:rPr>
              <a:t>Hybridizable</a:t>
            </a:r>
            <a:r>
              <a:rPr lang="en-US" sz="2400" b="1" dirty="0">
                <a:solidFill>
                  <a:srgbClr val="C00000"/>
                </a:solidFill>
              </a:rPr>
              <a:t> domain decomposition</a:t>
            </a:r>
          </a:p>
          <a:p>
            <a:pPr algn="ctr"/>
            <a:endParaRPr lang="en-US" sz="4000" b="1" dirty="0">
              <a:solidFill>
                <a:srgbClr val="C0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878B47-1D4F-B2C9-425B-1052719ECFEA}"/>
              </a:ext>
            </a:extLst>
          </p:cNvPr>
          <p:cNvSpPr txBox="1"/>
          <p:nvPr/>
        </p:nvSpPr>
        <p:spPr>
          <a:xfrm>
            <a:off x="7653420" y="1673586"/>
            <a:ext cx="4415842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0" dirty="0">
                <a:solidFill>
                  <a:srgbClr val="002060"/>
                </a:solidFill>
                <a:effectLst/>
                <a:latin typeface="-apple-system"/>
              </a:rPr>
              <a:t>Tool 3</a:t>
            </a:r>
            <a:endParaRPr lang="en-US" sz="4000" b="1" dirty="0">
              <a:solidFill>
                <a:srgbClr val="C00000"/>
              </a:solidFill>
            </a:endParaRPr>
          </a:p>
          <a:p>
            <a:pPr algn="ctr"/>
            <a:r>
              <a:rPr lang="en-US" sz="2400" b="1" dirty="0">
                <a:solidFill>
                  <a:srgbClr val="C00000"/>
                </a:solidFill>
              </a:rPr>
              <a:t>Conditional neural operators through cross-attention transformers</a:t>
            </a:r>
          </a:p>
          <a:p>
            <a:pPr algn="ctr"/>
            <a:endParaRPr lang="en-US" sz="4000" b="1" dirty="0">
              <a:solidFill>
                <a:srgbClr val="C0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513175-1D02-385A-1FA4-A552E8F5EB28}"/>
              </a:ext>
            </a:extLst>
          </p:cNvPr>
          <p:cNvSpPr txBox="1"/>
          <p:nvPr/>
        </p:nvSpPr>
        <p:spPr>
          <a:xfrm>
            <a:off x="1153137" y="3822527"/>
            <a:ext cx="441584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0" dirty="0">
                <a:solidFill>
                  <a:srgbClr val="002060"/>
                </a:solidFill>
                <a:effectLst/>
                <a:latin typeface="-apple-system"/>
              </a:rPr>
              <a:t>Model Class 1</a:t>
            </a:r>
            <a:endParaRPr lang="en-US" sz="4000" b="1" dirty="0">
              <a:solidFill>
                <a:srgbClr val="C00000"/>
              </a:solidFill>
            </a:endParaRPr>
          </a:p>
          <a:p>
            <a:pPr algn="ctr"/>
            <a:r>
              <a:rPr lang="en-US" sz="2400" b="1" dirty="0">
                <a:solidFill>
                  <a:srgbClr val="C00000"/>
                </a:solidFill>
              </a:rPr>
              <a:t>Nonlinear boundary value problems</a:t>
            </a:r>
          </a:p>
          <a:p>
            <a:pPr algn="ctr"/>
            <a:endParaRPr lang="en-US" sz="4000" b="1" dirty="0">
              <a:solidFill>
                <a:srgbClr val="C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BD7B60-B97A-704F-315C-AB24FF033DA6}"/>
              </a:ext>
            </a:extLst>
          </p:cNvPr>
          <p:cNvSpPr txBox="1"/>
          <p:nvPr/>
        </p:nvSpPr>
        <p:spPr>
          <a:xfrm>
            <a:off x="5724115" y="3839915"/>
            <a:ext cx="441584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0" dirty="0">
                <a:solidFill>
                  <a:srgbClr val="002060"/>
                </a:solidFill>
                <a:effectLst/>
                <a:latin typeface="-apple-system"/>
              </a:rPr>
              <a:t>Model Class 2</a:t>
            </a:r>
            <a:endParaRPr lang="en-US" sz="4000" b="1" dirty="0">
              <a:solidFill>
                <a:srgbClr val="C00000"/>
              </a:solidFill>
            </a:endParaRPr>
          </a:p>
          <a:p>
            <a:pPr algn="ctr"/>
            <a:r>
              <a:rPr lang="en-US" sz="2400" b="1" dirty="0">
                <a:solidFill>
                  <a:srgbClr val="C00000"/>
                </a:solidFill>
              </a:rPr>
              <a:t>Uniformly stable autoregressive dynamics</a:t>
            </a:r>
          </a:p>
          <a:p>
            <a:pPr algn="ctr"/>
            <a:endParaRPr lang="en-US" sz="4000" b="1" dirty="0">
              <a:solidFill>
                <a:srgbClr val="C00000"/>
              </a:solidFill>
            </a:endParaRPr>
          </a:p>
        </p:txBody>
      </p:sp>
      <p:pic>
        <p:nvPicPr>
          <p:cNvPr id="3074" name="Picture 2" descr="Pepe Silvia. – Heisenberg Report">
            <a:extLst>
              <a:ext uri="{FF2B5EF4-FFF2-40B4-BE49-F238E27FC236}">
                <a16:creationId xmlns:a16="http://schemas.microsoft.com/office/drawing/2014/main" id="{CB295B3B-3F5E-C326-C3DB-FFB6B1F1D4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9012" y="0"/>
            <a:ext cx="2912988" cy="1716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707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1DE813-EEE3-AD97-98DB-7AAEEF805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55A7B-7854-E145-92D9-B491DF4BAE2D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7B87142-AA79-1075-FA8E-497427208DCA}"/>
              </a:ext>
            </a:extLst>
          </p:cNvPr>
          <p:cNvSpPr>
            <a:spLocks noGrp="1"/>
          </p:cNvSpPr>
          <p:nvPr/>
        </p:nvSpPr>
        <p:spPr bwMode="auto">
          <a:xfrm>
            <a:off x="78452" y="-130712"/>
            <a:ext cx="11430375" cy="99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rgbClr val="102E54"/>
                </a:solidFill>
                <a:latin typeface="Calibri"/>
                <a:ea typeface="ＭＳ Ｐゴシック" charset="-128"/>
                <a:cs typeface="Calibri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rgbClr val="102E54"/>
                </a:solidFill>
                <a:latin typeface="Calibri" charset="0"/>
                <a:ea typeface="ＭＳ Ｐゴシック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rgbClr val="102E54"/>
                </a:solidFill>
                <a:latin typeface="Calibri" charset="0"/>
                <a:ea typeface="ＭＳ Ｐゴシック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rgbClr val="102E54"/>
                </a:solidFill>
                <a:latin typeface="Calibri" charset="0"/>
                <a:ea typeface="ＭＳ Ｐゴシック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rgbClr val="102E54"/>
                </a:solidFill>
                <a:latin typeface="Calibri" charset="0"/>
                <a:ea typeface="ＭＳ Ｐゴシック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-112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-112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-112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-112" charset="0"/>
              </a:defRPr>
            </a:lvl9pPr>
          </a:lstStyle>
          <a:p>
            <a:r>
              <a:rPr lang="en-US" b="1" dirty="0"/>
              <a:t>Tool one: </a:t>
            </a:r>
            <a:r>
              <a:rPr lang="en-US" dirty="0"/>
              <a:t>Whitney forms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57D99091-BA67-9EC1-6C37-3D58E377B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321" y="3203096"/>
            <a:ext cx="4597400" cy="685800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510B3E76-DE7A-7AEE-55A5-F257FFB02CBC}"/>
              </a:ext>
            </a:extLst>
          </p:cNvPr>
          <p:cNvSpPr txBox="1"/>
          <p:nvPr/>
        </p:nvSpPr>
        <p:spPr>
          <a:xfrm>
            <a:off x="595281" y="1255840"/>
            <a:ext cx="40319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A tool for building finite element spaces that preserve div/grad/curl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Preserves “</a:t>
            </a:r>
            <a:r>
              <a:rPr lang="en-US" dirty="0" err="1">
                <a:solidFill>
                  <a:srgbClr val="C00000"/>
                </a:solidFill>
              </a:rPr>
              <a:t>cohomology</a:t>
            </a:r>
            <a:r>
              <a:rPr lang="en-US" dirty="0">
                <a:solidFill>
                  <a:srgbClr val="C00000"/>
                </a:solidFill>
              </a:rPr>
              <a:t>”, or simply the div*curl=curl*grad=0 identities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FA7D13-7245-6C7B-F39C-00A043E26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2885" y="1099220"/>
            <a:ext cx="6018179" cy="14725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5E635A-5061-0C42-CCA8-FC0A516A48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1694" y="4008564"/>
            <a:ext cx="5481333" cy="23079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9708C8-1A1E-FC59-534F-5DE6F330E76E}"/>
              </a:ext>
            </a:extLst>
          </p:cNvPr>
          <p:cNvSpPr txBox="1"/>
          <p:nvPr/>
        </p:nvSpPr>
        <p:spPr>
          <a:xfrm>
            <a:off x="631080" y="3322956"/>
            <a:ext cx="40319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Come from an abstract formula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Start with a partition of unity (e.g. P1 finite elements)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Generate new families of finite elements just by taking derivatives and cross products</a:t>
            </a:r>
            <a:br>
              <a:rPr lang="en-US" dirty="0">
                <a:solidFill>
                  <a:srgbClr val="C00000"/>
                </a:solidFill>
              </a:rPr>
            </a:br>
            <a:br>
              <a:rPr lang="en-US" dirty="0">
                <a:solidFill>
                  <a:srgbClr val="C00000"/>
                </a:solidFill>
              </a:rPr>
            </a:br>
            <a:r>
              <a:rPr lang="en-US" u="sng" dirty="0">
                <a:solidFill>
                  <a:srgbClr val="C00000"/>
                </a:solidFill>
              </a:rPr>
              <a:t>Good news for </a:t>
            </a:r>
            <a:r>
              <a:rPr lang="en-US" u="sng" dirty="0" err="1">
                <a:solidFill>
                  <a:srgbClr val="C00000"/>
                </a:solidFill>
              </a:rPr>
              <a:t>autodiff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5849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94503b0-f489-437f-b29a-84a8bd5207e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6267CE9310484B90F837E9F8133FD0" ma:contentTypeVersion="8" ma:contentTypeDescription="Create a new document." ma:contentTypeScope="" ma:versionID="6b483c3c1dd27b588bddd8ff0a34c4a3">
  <xsd:schema xmlns:xsd="http://www.w3.org/2001/XMLSchema" xmlns:xs="http://www.w3.org/2001/XMLSchema" xmlns:p="http://schemas.microsoft.com/office/2006/metadata/properties" xmlns:ns3="b94503b0-f489-437f-b29a-84a8bd5207e3" xmlns:ns4="74384e4e-644c-4ff1-9e13-a8f0e03f97ea" targetNamespace="http://schemas.microsoft.com/office/2006/metadata/properties" ma:root="true" ma:fieldsID="bac44800aa0b1b43bf8100cd0336fbfc" ns3:_="" ns4:_="">
    <xsd:import namespace="b94503b0-f489-437f-b29a-84a8bd5207e3"/>
    <xsd:import namespace="74384e4e-644c-4ff1-9e13-a8f0e03f97ea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94503b0-f489-437f-b29a-84a8bd5207e3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384e4e-644c-4ff1-9e13-a8f0e03f97ea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D8FD517-DA05-4920-B524-13204CB3F671}">
  <ds:schemaRefs>
    <ds:schemaRef ds:uri="http://schemas.microsoft.com/office/infopath/2007/PartnerControls"/>
    <ds:schemaRef ds:uri="http://schemas.microsoft.com/office/2006/documentManagement/types"/>
    <ds:schemaRef ds:uri="http://purl.org/dc/terms/"/>
    <ds:schemaRef ds:uri="74384e4e-644c-4ff1-9e13-a8f0e03f97ea"/>
    <ds:schemaRef ds:uri="http://schemas.microsoft.com/office/2006/metadata/properties"/>
    <ds:schemaRef ds:uri="http://purl.org/dc/dcmitype/"/>
    <ds:schemaRef ds:uri="b94503b0-f489-437f-b29a-84a8bd5207e3"/>
    <ds:schemaRef ds:uri="http://schemas.openxmlformats.org/package/2006/metadata/core-properties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54AE500C-D340-46F8-A2CD-E9BB4DA04CF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94503b0-f489-437f-b29a-84a8bd5207e3"/>
    <ds:schemaRef ds:uri="74384e4e-644c-4ff1-9e13-a8f0e03f97e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0DF7650-5F69-4934-8792-C62A7CAEBE2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52073</TotalTime>
  <Words>237</Words>
  <Application>Microsoft Office PowerPoint</Application>
  <PresentationFormat>Widescreen</PresentationFormat>
  <Paragraphs>44</Paragraphs>
  <Slides>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-apple-system</vt:lpstr>
      <vt:lpstr>Arial</vt:lpstr>
      <vt:lpstr>Calibri</vt:lpstr>
      <vt:lpstr>Office Theme</vt:lpstr>
      <vt:lpstr>PowerPoint Presentation</vt:lpstr>
      <vt:lpstr>PowerPoint Presentation</vt:lpstr>
      <vt:lpstr>  </vt:lpstr>
      <vt:lpstr>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 Trask</dc:creator>
  <cp:lastModifiedBy>Nat Trask</cp:lastModifiedBy>
  <cp:revision>35</cp:revision>
  <dcterms:created xsi:type="dcterms:W3CDTF">2023-12-01T11:39:46Z</dcterms:created>
  <dcterms:modified xsi:type="dcterms:W3CDTF">2025-08-26T18:58:14Z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0x010100FB6267CE9310484B90F837E9F8133FD0</vt:lpwstr>
  </property>
</Properties>
</file>